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14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883" autoAdjust="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 FEES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FEVER</c:v>
                </c:pt>
                <c:pt idx="1">
                  <c:v>CHIKEN GONIYA</c:v>
                </c:pt>
                <c:pt idx="2">
                  <c:v>MALERIYA</c:v>
                </c:pt>
                <c:pt idx="3">
                  <c:v>EYE PROBLEM</c:v>
                </c:pt>
                <c:pt idx="4">
                  <c:v>HARD ATTAK</c:v>
                </c:pt>
                <c:pt idx="5">
                  <c:v>HEAD PAIN</c:v>
                </c:pt>
                <c:pt idx="6">
                  <c:v>HEART PAIN</c:v>
                </c:pt>
                <c:pt idx="7">
                  <c:v>DENGI 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350</c:v>
                </c:pt>
                <c:pt idx="1">
                  <c:v>350</c:v>
                </c:pt>
                <c:pt idx="2">
                  <c:v>350</c:v>
                </c:pt>
                <c:pt idx="3">
                  <c:v>350</c:v>
                </c:pt>
                <c:pt idx="4">
                  <c:v>350</c:v>
                </c:pt>
                <c:pt idx="5">
                  <c:v>350</c:v>
                </c:pt>
                <c:pt idx="6">
                  <c:v>350</c:v>
                </c:pt>
                <c:pt idx="7">
                  <c:v>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98-4D35-86B8-74473EEB23D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TOTAL AMOUNT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FEVER</c:v>
                </c:pt>
                <c:pt idx="1">
                  <c:v>CHIKEN GONIYA</c:v>
                </c:pt>
                <c:pt idx="2">
                  <c:v>MALERIYA</c:v>
                </c:pt>
                <c:pt idx="3">
                  <c:v>EYE PROBLEM</c:v>
                </c:pt>
                <c:pt idx="4">
                  <c:v>HARD ATTAK</c:v>
                </c:pt>
                <c:pt idx="5">
                  <c:v>HEAD PAIN</c:v>
                </c:pt>
                <c:pt idx="6">
                  <c:v>HEART PAIN</c:v>
                </c:pt>
                <c:pt idx="7">
                  <c:v>DENGI 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350</c:v>
                </c:pt>
                <c:pt idx="1">
                  <c:v>1050</c:v>
                </c:pt>
                <c:pt idx="2">
                  <c:v>1750</c:v>
                </c:pt>
                <c:pt idx="3">
                  <c:v>4900</c:v>
                </c:pt>
                <c:pt idx="4">
                  <c:v>3500</c:v>
                </c:pt>
                <c:pt idx="5">
                  <c:v>3850</c:v>
                </c:pt>
                <c:pt idx="6">
                  <c:v>4200</c:v>
                </c:pt>
                <c:pt idx="7">
                  <c:v>5250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598-4D35-86B8-74473EEB23D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CLIENDS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FEVER</c:v>
                </c:pt>
                <c:pt idx="1">
                  <c:v>CHIKEN GONIYA</c:v>
                </c:pt>
                <c:pt idx="2">
                  <c:v>MALERIYA</c:v>
                </c:pt>
                <c:pt idx="3">
                  <c:v>EYE PROBLEM</c:v>
                </c:pt>
                <c:pt idx="4">
                  <c:v>HARD ATTAK</c:v>
                </c:pt>
                <c:pt idx="5">
                  <c:v>HEAD PAIN</c:v>
                </c:pt>
                <c:pt idx="6">
                  <c:v>HEART PAIN</c:v>
                </c:pt>
                <c:pt idx="7">
                  <c:v>DENGI </c:v>
                </c:pt>
              </c:strCache>
            </c:strRef>
          </c:cat>
          <c:val>
            <c:numRef>
              <c:f>Sheet1!$D$2:$D$9</c:f>
              <c:numCache>
                <c:formatCode>General</c:formatCode>
                <c:ptCount val="8"/>
                <c:pt idx="0">
                  <c:v>670</c:v>
                </c:pt>
                <c:pt idx="1">
                  <c:v>300</c:v>
                </c:pt>
                <c:pt idx="2">
                  <c:v>150</c:v>
                </c:pt>
                <c:pt idx="3">
                  <c:v>450</c:v>
                </c:pt>
                <c:pt idx="4">
                  <c:v>200</c:v>
                </c:pt>
                <c:pt idx="5">
                  <c:v>64</c:v>
                </c:pt>
                <c:pt idx="6">
                  <c:v>97</c:v>
                </c:pt>
                <c:pt idx="7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598-4D35-86B8-74473EEB23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52382783"/>
        <c:axId val="2032619871"/>
      </c:barChart>
      <c:catAx>
        <c:axId val="1752382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2619871"/>
        <c:crosses val="autoZero"/>
        <c:auto val="1"/>
        <c:lblAlgn val="ctr"/>
        <c:lblOffset val="100"/>
        <c:noMultiLvlLbl val="0"/>
      </c:catAx>
      <c:valAx>
        <c:axId val="2032619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23827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satMod val="110000"/>
                    <a:lumMod val="104000"/>
                  </a:schemeClr>
                </a:gs>
                <a:gs pos="69000">
                  <a:schemeClr val="accent1">
                    <a:shade val="88000"/>
                    <a:satMod val="130000"/>
                    <a:lumMod val="92000"/>
                  </a:schemeClr>
                </a:gs>
                <a:gs pos="100000">
                  <a:schemeClr val="accent1">
                    <a:shade val="78000"/>
                    <a:satMod val="130000"/>
                    <a:lumMod val="92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50800" dir="5400000" sx="96000" sy="96000" rotWithShape="0">
                <a:srgbClr val="000000">
                  <a:alpha val="48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1080000"/>
              </a:lightRig>
            </a:scene3d>
            <a:sp3d>
              <a:bevelT w="38100" h="12700" prst="softRound"/>
            </a:sp3d>
          </c:spPr>
          <c:invertIfNegative val="0"/>
          <c:cat>
            <c:numRef>
              <c:f>Sheet1!$A$2:$A$18</c:f>
              <c:numCache>
                <c:formatCode>General</c:formatCode>
                <c:ptCount val="1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numCache>
            </c:numRef>
          </c:cat>
          <c:val>
            <c:numRef>
              <c:f>Sheet1!$B$2:$B$18</c:f>
              <c:numCache>
                <c:formatCode>m/d/yyyy</c:formatCode>
                <c:ptCount val="17"/>
                <c:pt idx="0">
                  <c:v>45302</c:v>
                </c:pt>
                <c:pt idx="1">
                  <c:v>45302</c:v>
                </c:pt>
                <c:pt idx="2">
                  <c:v>45302</c:v>
                </c:pt>
                <c:pt idx="3">
                  <c:v>45302</c:v>
                </c:pt>
                <c:pt idx="4">
                  <c:v>45302</c:v>
                </c:pt>
                <c:pt idx="5">
                  <c:v>45302</c:v>
                </c:pt>
                <c:pt idx="6">
                  <c:v>45302</c:v>
                </c:pt>
                <c:pt idx="7">
                  <c:v>45302</c:v>
                </c:pt>
                <c:pt idx="8">
                  <c:v>45302</c:v>
                </c:pt>
                <c:pt idx="9">
                  <c:v>45302</c:v>
                </c:pt>
                <c:pt idx="10">
                  <c:v>45302</c:v>
                </c:pt>
                <c:pt idx="11">
                  <c:v>45302</c:v>
                </c:pt>
                <c:pt idx="12">
                  <c:v>45302</c:v>
                </c:pt>
                <c:pt idx="13">
                  <c:v>45302</c:v>
                </c:pt>
                <c:pt idx="14">
                  <c:v>45302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29-4BF0-8F80-D78A78C769E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DAY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98000"/>
                    <a:satMod val="110000"/>
                    <a:lumMod val="104000"/>
                  </a:schemeClr>
                </a:gs>
                <a:gs pos="69000">
                  <a:schemeClr val="accent2">
                    <a:shade val="88000"/>
                    <a:satMod val="130000"/>
                    <a:lumMod val="92000"/>
                  </a:schemeClr>
                </a:gs>
                <a:gs pos="100000">
                  <a:schemeClr val="accent2">
                    <a:shade val="78000"/>
                    <a:satMod val="130000"/>
                    <a:lumMod val="92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50800" dir="5400000" sx="96000" sy="96000" rotWithShape="0">
                <a:srgbClr val="000000">
                  <a:alpha val="48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1080000"/>
              </a:lightRig>
            </a:scene3d>
            <a:sp3d>
              <a:bevelT w="38100" h="12700" prst="softRound"/>
            </a:sp3d>
          </c:spPr>
          <c:invertIfNegative val="0"/>
          <c:cat>
            <c:numRef>
              <c:f>Sheet1!$A$2:$A$18</c:f>
              <c:numCache>
                <c:formatCode>General</c:formatCode>
                <c:ptCount val="1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numCache>
            </c:numRef>
          </c:cat>
          <c:val>
            <c:numRef>
              <c:f>Sheet1!$C$2:$C$18</c:f>
              <c:numCache>
                <c:formatCode>General</c:formatCode>
                <c:ptCount val="1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029-4BF0-8F80-D78A78C769E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TOKEN NUMBER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98000"/>
                    <a:satMod val="110000"/>
                    <a:lumMod val="104000"/>
                  </a:schemeClr>
                </a:gs>
                <a:gs pos="69000">
                  <a:schemeClr val="accent3">
                    <a:shade val="88000"/>
                    <a:satMod val="130000"/>
                    <a:lumMod val="92000"/>
                  </a:schemeClr>
                </a:gs>
                <a:gs pos="100000">
                  <a:schemeClr val="accent3">
                    <a:shade val="78000"/>
                    <a:satMod val="130000"/>
                    <a:lumMod val="92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50800" dir="5400000" sx="96000" sy="96000" rotWithShape="0">
                <a:srgbClr val="000000">
                  <a:alpha val="48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1080000"/>
              </a:lightRig>
            </a:scene3d>
            <a:sp3d>
              <a:bevelT w="38100" h="12700" prst="softRound"/>
            </a:sp3d>
          </c:spPr>
          <c:invertIfNegative val="0"/>
          <c:cat>
            <c:numRef>
              <c:f>Sheet1!$A$2:$A$18</c:f>
              <c:numCache>
                <c:formatCode>General</c:formatCode>
                <c:ptCount val="1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numCache>
            </c:numRef>
          </c:cat>
          <c:val>
            <c:numRef>
              <c:f>Sheet1!$D$2:$D$18</c:f>
              <c:numCache>
                <c:formatCode>General</c:formatCode>
                <c:ptCount val="1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029-4BF0-8F80-D78A78C769E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FULL NAME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tint val="98000"/>
                    <a:satMod val="110000"/>
                    <a:lumMod val="104000"/>
                  </a:schemeClr>
                </a:gs>
                <a:gs pos="69000">
                  <a:schemeClr val="accent4">
                    <a:shade val="88000"/>
                    <a:satMod val="130000"/>
                    <a:lumMod val="92000"/>
                  </a:schemeClr>
                </a:gs>
                <a:gs pos="100000">
                  <a:schemeClr val="accent4">
                    <a:shade val="78000"/>
                    <a:satMod val="130000"/>
                    <a:lumMod val="92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0800" dist="50800" dir="5400000" sx="96000" sy="96000" rotWithShape="0">
                <a:srgbClr val="000000">
                  <a:alpha val="48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1080000"/>
              </a:lightRig>
            </a:scene3d>
            <a:sp3d>
              <a:bevelT w="38100" h="12700" prst="softRound"/>
            </a:sp3d>
          </c:spPr>
          <c:invertIfNegative val="0"/>
          <c:cat>
            <c:numRef>
              <c:f>Sheet1!$A$2:$A$18</c:f>
              <c:numCache>
                <c:formatCode>General</c:formatCode>
                <c:ptCount val="1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</c:numCache>
            </c:numRef>
          </c:cat>
          <c:val>
            <c:numRef>
              <c:f>Sheet1!$E$2:$E$18</c:f>
              <c:numCache>
                <c:formatCode>General</c:formatCode>
                <c:ptCount val="1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029-4BF0-8F80-D78A78C769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29302799"/>
        <c:axId val="1920736863"/>
        <c:axId val="1888286591"/>
      </c:bar3DChart>
      <c:catAx>
        <c:axId val="2029302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0736863"/>
        <c:crosses val="autoZero"/>
        <c:auto val="1"/>
        <c:lblAlgn val="ctr"/>
        <c:lblOffset val="100"/>
        <c:noMultiLvlLbl val="0"/>
      </c:catAx>
      <c:valAx>
        <c:axId val="19207368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9302799"/>
        <c:crosses val="autoZero"/>
        <c:crossBetween val="between"/>
      </c:valAx>
      <c:serAx>
        <c:axId val="1888286591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0736863"/>
        <c:crosses val="autoZero"/>
      </c:ser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3555280796512014E-2"/>
          <c:y val="0.2486240585244017"/>
          <c:w val="0.89057695060844666"/>
          <c:h val="0.6462756381973993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numRef>
              <c:f>Sheet1!$A$2:$A$17</c:f>
              <c:numCache>
                <c:formatCode>General</c:formatCod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cat>
          <c:val>
            <c:numRef>
              <c:f>Sheet1!$B$2:$B$17</c:f>
              <c:numCache>
                <c:formatCode>m/d/yyyy</c:formatCode>
                <c:ptCount val="16"/>
                <c:pt idx="0">
                  <c:v>45301</c:v>
                </c:pt>
                <c:pt idx="1">
                  <c:v>45332</c:v>
                </c:pt>
                <c:pt idx="2">
                  <c:v>45361</c:v>
                </c:pt>
                <c:pt idx="3">
                  <c:v>45392</c:v>
                </c:pt>
                <c:pt idx="4">
                  <c:v>45422</c:v>
                </c:pt>
                <c:pt idx="5">
                  <c:v>45453</c:v>
                </c:pt>
                <c:pt idx="6">
                  <c:v>45483</c:v>
                </c:pt>
                <c:pt idx="7">
                  <c:v>45514</c:v>
                </c:pt>
                <c:pt idx="8">
                  <c:v>45545</c:v>
                </c:pt>
                <c:pt idx="9">
                  <c:v>45575</c:v>
                </c:pt>
                <c:pt idx="10">
                  <c:v>45606</c:v>
                </c:pt>
                <c:pt idx="11">
                  <c:v>45636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E5-4DA2-BF6C-563FF36FE5D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DAY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numRef>
              <c:f>Sheet1!$A$2:$A$17</c:f>
              <c:numCache>
                <c:formatCode>General</c:formatCod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cat>
          <c:val>
            <c:numRef>
              <c:f>Sheet1!$C$2:$C$17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E5-4DA2-BF6C-563FF36FE5D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CASE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numRef>
              <c:f>Sheet1!$A$2:$A$17</c:f>
              <c:numCache>
                <c:formatCode>General</c:formatCod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cat>
          <c:val>
            <c:numRef>
              <c:f>Sheet1!$D$2:$D$17</c:f>
              <c:numCache>
                <c:formatCode>General</c:formatCode>
                <c:ptCount val="16"/>
                <c:pt idx="0">
                  <c:v>108</c:v>
                </c:pt>
                <c:pt idx="1">
                  <c:v>112</c:v>
                </c:pt>
                <c:pt idx="2">
                  <c:v>99</c:v>
                </c:pt>
                <c:pt idx="3">
                  <c:v>85</c:v>
                </c:pt>
                <c:pt idx="4">
                  <c:v>91</c:v>
                </c:pt>
                <c:pt idx="5">
                  <c:v>102</c:v>
                </c:pt>
                <c:pt idx="6">
                  <c:v>110</c:v>
                </c:pt>
                <c:pt idx="7">
                  <c:v>115</c:v>
                </c:pt>
                <c:pt idx="8">
                  <c:v>130</c:v>
                </c:pt>
                <c:pt idx="9">
                  <c:v>45</c:v>
                </c:pt>
                <c:pt idx="10">
                  <c:v>77</c:v>
                </c:pt>
                <c:pt idx="11">
                  <c:v>80</c:v>
                </c:pt>
                <c:pt idx="12">
                  <c:v>88</c:v>
                </c:pt>
                <c:pt idx="13">
                  <c:v>92</c:v>
                </c:pt>
                <c:pt idx="14">
                  <c:v>79</c:v>
                </c:pt>
                <c:pt idx="15">
                  <c:v>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FE5-4DA2-BF6C-563FF36FE5D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CASH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  <a:sp3d/>
          </c:spPr>
          <c:invertIfNegative val="0"/>
          <c:cat>
            <c:numRef>
              <c:f>Sheet1!$A$2:$A$17</c:f>
              <c:numCache>
                <c:formatCode>General</c:formatCod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cat>
          <c:val>
            <c:numRef>
              <c:f>Sheet1!$E$2:$E$17</c:f>
              <c:numCache>
                <c:formatCode>General</c:formatCode>
                <c:ptCount val="16"/>
                <c:pt idx="0">
                  <c:v>37800</c:v>
                </c:pt>
                <c:pt idx="1">
                  <c:v>39200</c:v>
                </c:pt>
                <c:pt idx="2">
                  <c:v>34650</c:v>
                </c:pt>
                <c:pt idx="3">
                  <c:v>29750</c:v>
                </c:pt>
                <c:pt idx="4">
                  <c:v>31500</c:v>
                </c:pt>
                <c:pt idx="5">
                  <c:v>35620</c:v>
                </c:pt>
                <c:pt idx="6">
                  <c:v>38700</c:v>
                </c:pt>
                <c:pt idx="7">
                  <c:v>40500</c:v>
                </c:pt>
                <c:pt idx="8">
                  <c:v>45500</c:v>
                </c:pt>
                <c:pt idx="9">
                  <c:v>15750</c:v>
                </c:pt>
                <c:pt idx="10">
                  <c:v>21050</c:v>
                </c:pt>
                <c:pt idx="11">
                  <c:v>23500</c:v>
                </c:pt>
                <c:pt idx="12">
                  <c:v>27340</c:v>
                </c:pt>
                <c:pt idx="13">
                  <c:v>29900</c:v>
                </c:pt>
                <c:pt idx="14">
                  <c:v>22500</c:v>
                </c:pt>
                <c:pt idx="15">
                  <c:v>32150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FE5-4DA2-BF6C-563FF36FE5DD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EXPENCE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  <a:sp3d/>
          </c:spPr>
          <c:invertIfNegative val="0"/>
          <c:cat>
            <c:numRef>
              <c:f>Sheet1!$A$2:$A$17</c:f>
              <c:numCache>
                <c:formatCode>General</c:formatCod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cat>
          <c:val>
            <c:numRef>
              <c:f>Sheet1!$F$2:$F$17</c:f>
              <c:numCache>
                <c:formatCode>General</c:formatCode>
                <c:ptCount val="16"/>
                <c:pt idx="0">
                  <c:v>513</c:v>
                </c:pt>
                <c:pt idx="1">
                  <c:v>525</c:v>
                </c:pt>
                <c:pt idx="2">
                  <c:v>280</c:v>
                </c:pt>
                <c:pt idx="3">
                  <c:v>457</c:v>
                </c:pt>
                <c:pt idx="4">
                  <c:v>337</c:v>
                </c:pt>
                <c:pt idx="5">
                  <c:v>267</c:v>
                </c:pt>
                <c:pt idx="6">
                  <c:v>262</c:v>
                </c:pt>
                <c:pt idx="7">
                  <c:v>285</c:v>
                </c:pt>
                <c:pt idx="8">
                  <c:v>516</c:v>
                </c:pt>
                <c:pt idx="9">
                  <c:v>498</c:v>
                </c:pt>
                <c:pt idx="10">
                  <c:v>445</c:v>
                </c:pt>
                <c:pt idx="11">
                  <c:v>358</c:v>
                </c:pt>
                <c:pt idx="12">
                  <c:v>518</c:v>
                </c:pt>
                <c:pt idx="13">
                  <c:v>594</c:v>
                </c:pt>
                <c:pt idx="14">
                  <c:v>507</c:v>
                </c:pt>
                <c:pt idx="15">
                  <c:v>279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FE5-4DA2-BF6C-563FF36FE5DD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TOTAL CASH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  <a:sp3d/>
          </c:spPr>
          <c:invertIfNegative val="0"/>
          <c:cat>
            <c:numRef>
              <c:f>Sheet1!$A$2:$A$17</c:f>
              <c:numCache>
                <c:formatCode>General</c:formatCod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cat>
          <c:val>
            <c:numRef>
              <c:f>Sheet1!$G$2:$G$17</c:f>
              <c:numCache>
                <c:formatCode>General</c:formatCode>
                <c:ptCount val="16"/>
                <c:pt idx="0">
                  <c:v>37287</c:v>
                </c:pt>
                <c:pt idx="1">
                  <c:v>38675</c:v>
                </c:pt>
                <c:pt idx="2">
                  <c:v>34370</c:v>
                </c:pt>
                <c:pt idx="3">
                  <c:v>29293</c:v>
                </c:pt>
                <c:pt idx="4">
                  <c:v>31163</c:v>
                </c:pt>
                <c:pt idx="5">
                  <c:v>35353</c:v>
                </c:pt>
                <c:pt idx="6">
                  <c:v>38438</c:v>
                </c:pt>
                <c:pt idx="7">
                  <c:v>40215</c:v>
                </c:pt>
                <c:pt idx="8">
                  <c:v>44984</c:v>
                </c:pt>
                <c:pt idx="9">
                  <c:v>15252</c:v>
                </c:pt>
                <c:pt idx="10">
                  <c:v>20605</c:v>
                </c:pt>
                <c:pt idx="11">
                  <c:v>23142</c:v>
                </c:pt>
                <c:pt idx="12">
                  <c:v>26822</c:v>
                </c:pt>
                <c:pt idx="13">
                  <c:v>29306</c:v>
                </c:pt>
                <c:pt idx="14">
                  <c:v>21993</c:v>
                </c:pt>
                <c:pt idx="15">
                  <c:v>31871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FE5-4DA2-BF6C-563FF36FE5DD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GRAND TOTAL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cat>
            <c:numRef>
              <c:f>Sheet1!$A$2:$A$17</c:f>
              <c:numCache>
                <c:formatCode>General</c:formatCode>
                <c:ptCount val="16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</c:numCache>
            </c:numRef>
          </c:cat>
          <c:val>
            <c:numRef>
              <c:f>Sheet1!$H$2:$H$17</c:f>
              <c:numCache>
                <c:formatCode>General</c:formatCode>
                <c:ptCount val="16"/>
                <c:pt idx="0">
                  <c:v>37287</c:v>
                </c:pt>
                <c:pt idx="1">
                  <c:v>75962</c:v>
                </c:pt>
                <c:pt idx="2">
                  <c:v>110332</c:v>
                </c:pt>
                <c:pt idx="3">
                  <c:v>139625</c:v>
                </c:pt>
                <c:pt idx="4">
                  <c:v>161338</c:v>
                </c:pt>
                <c:pt idx="5">
                  <c:v>180321</c:v>
                </c:pt>
                <c:pt idx="6">
                  <c:v>201059</c:v>
                </c:pt>
                <c:pt idx="7">
                  <c:v>236474</c:v>
                </c:pt>
                <c:pt idx="8">
                  <c:v>274458</c:v>
                </c:pt>
                <c:pt idx="9">
                  <c:v>314210</c:v>
                </c:pt>
                <c:pt idx="10">
                  <c:v>359265</c:v>
                </c:pt>
                <c:pt idx="11">
                  <c:v>374657</c:v>
                </c:pt>
                <c:pt idx="12">
                  <c:v>401089</c:v>
                </c:pt>
                <c:pt idx="13">
                  <c:v>428495</c:v>
                </c:pt>
                <c:pt idx="14">
                  <c:v>458788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FE5-4DA2-BF6C-563FF36FE5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87630400"/>
        <c:axId val="1712153552"/>
        <c:axId val="0"/>
      </c:bar3DChart>
      <c:catAx>
        <c:axId val="158763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2153552"/>
        <c:crosses val="autoZero"/>
        <c:auto val="1"/>
        <c:lblAlgn val="ctr"/>
        <c:lblOffset val="100"/>
        <c:noMultiLvlLbl val="0"/>
      </c:catAx>
      <c:valAx>
        <c:axId val="1712153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7630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4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/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dk1">
            <a:lumMod val="60000"/>
            <a:lumOff val="4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/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968069"/>
      </p:ext>
    </p:extLst>
  </p:cSld>
  <p:clrMapOvr>
    <a:masterClrMapping/>
  </p:clrMapOvr>
  <p:transition spd="slow" advTm="1000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43867"/>
      </p:ext>
    </p:extLst>
  </p:cSld>
  <p:clrMapOvr>
    <a:masterClrMapping/>
  </p:clrMapOvr>
  <p:transition spd="slow" advTm="1000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233534"/>
      </p:ext>
    </p:extLst>
  </p:cSld>
  <p:clrMapOvr>
    <a:masterClrMapping/>
  </p:clrMapOvr>
  <p:transition spd="slow" advTm="1000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478459"/>
      </p:ext>
    </p:extLst>
  </p:cSld>
  <p:clrMapOvr>
    <a:masterClrMapping/>
  </p:clrMapOvr>
  <p:transition spd="slow" advTm="100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082638"/>
      </p:ext>
    </p:extLst>
  </p:cSld>
  <p:clrMapOvr>
    <a:masterClrMapping/>
  </p:clrMapOvr>
  <p:transition spd="slow" advTm="1000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747878"/>
      </p:ext>
    </p:extLst>
  </p:cSld>
  <p:clrMapOvr>
    <a:masterClrMapping/>
  </p:clrMapOvr>
  <p:transition spd="slow" advTm="1000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150499"/>
      </p:ext>
    </p:extLst>
  </p:cSld>
  <p:clrMapOvr>
    <a:masterClrMapping/>
  </p:clrMapOvr>
  <p:transition spd="slow" advTm="1000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117816"/>
      </p:ext>
    </p:extLst>
  </p:cSld>
  <p:clrMapOvr>
    <a:masterClrMapping/>
  </p:clrMapOvr>
  <p:transition spd="slow" advTm="1000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05508"/>
      </p:ext>
    </p:extLst>
  </p:cSld>
  <p:clrMapOvr>
    <a:masterClrMapping/>
  </p:clrMapOvr>
  <p:transition spd="slow" advTm="1000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868651"/>
      </p:ext>
    </p:extLst>
  </p:cSld>
  <p:clrMapOvr>
    <a:masterClrMapping/>
  </p:clrMapOvr>
  <p:transition spd="slow" advTm="1000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0068498"/>
      </p:ext>
    </p:extLst>
  </p:cSld>
  <p:clrMapOvr>
    <a:masterClrMapping/>
  </p:clrMapOvr>
  <p:transition spd="slow" advTm="100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8A90A1-98CA-457E-A27B-FCA52D5C8C2B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114DA12-CBCE-4A5B-91C4-D8B801DFC9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128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5" r:id="rId1"/>
    <p:sldLayoutId id="2147484316" r:id="rId2"/>
    <p:sldLayoutId id="2147484317" r:id="rId3"/>
    <p:sldLayoutId id="2147484318" r:id="rId4"/>
    <p:sldLayoutId id="2147484319" r:id="rId5"/>
    <p:sldLayoutId id="2147484320" r:id="rId6"/>
    <p:sldLayoutId id="2147484321" r:id="rId7"/>
    <p:sldLayoutId id="2147484322" r:id="rId8"/>
    <p:sldLayoutId id="2147484323" r:id="rId9"/>
    <p:sldLayoutId id="2147484324" r:id="rId10"/>
    <p:sldLayoutId id="2147484325" r:id="rId11"/>
  </p:sldLayoutIdLst>
  <p:transition spd="slow" advTm="1000">
    <p:randomBar dir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mmons.wikimedia.org/wiki/File:Okayama_Red_Cross_Hospital.jp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B3AF9-282B-43A1-B4F5-B3F3E445F9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1264" y="255222"/>
            <a:ext cx="7766936" cy="1646302"/>
          </a:xfrm>
          <a:noFill/>
        </p:spPr>
        <p:txBody>
          <a:bodyPr>
            <a:normAutofit fontScale="90000"/>
          </a:bodyPr>
          <a:lstStyle/>
          <a:p>
            <a:pPr algn="ctr"/>
            <a:r>
              <a:rPr lang="en-US" sz="80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BANO QABIL 3.0</a:t>
            </a:r>
            <a:b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MON/WED 6to8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742E08C-EDC4-456E-B15A-846C4164AE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9474586"/>
              </p:ext>
            </p:extLst>
          </p:nvPr>
        </p:nvGraphicFramePr>
        <p:xfrm>
          <a:off x="2168392" y="2929917"/>
          <a:ext cx="5574008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4008">
                  <a:extLst>
                    <a:ext uri="{9D8B030D-6E8A-4147-A177-3AD203B41FA5}">
                      <a16:colId xmlns:a16="http://schemas.microsoft.com/office/drawing/2014/main" val="1949106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LEADER NAME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7638408"/>
                  </a:ext>
                </a:extLst>
              </a:tr>
              <a:tr h="3417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TOUSEEF RAZA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9344339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0D55FB8-6524-4EFC-888E-D4F7E443CF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825128"/>
              </p:ext>
            </p:extLst>
          </p:nvPr>
        </p:nvGraphicFramePr>
        <p:xfrm>
          <a:off x="2212532" y="3928083"/>
          <a:ext cx="3991728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1728">
                  <a:extLst>
                    <a:ext uri="{9D8B030D-6E8A-4147-A177-3AD203B41FA5}">
                      <a16:colId xmlns:a16="http://schemas.microsoft.com/office/drawing/2014/main" val="1248322929"/>
                    </a:ext>
                  </a:extLst>
                </a:gridCol>
              </a:tblGrid>
              <a:tr h="346456">
                <a:tc>
                  <a:txBody>
                    <a:bodyPr/>
                    <a:lstStyle/>
                    <a:p>
                      <a:r>
                        <a:rPr lang="en-US" dirty="0"/>
                        <a:t>MEMBERS NAME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3781872"/>
                  </a:ext>
                </a:extLst>
              </a:tr>
              <a:tr h="35126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HASSAN RAZA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7143122"/>
                  </a:ext>
                </a:extLst>
              </a:tr>
              <a:tr h="351268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UMAR FAROQ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1641124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06BB40EA-D8A2-4688-9D79-8322D1189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331200" y="3012462"/>
            <a:ext cx="2794000" cy="1878058"/>
          </a:xfrm>
          <a:prstGeom prst="rect">
            <a:avLst/>
          </a:prstGeom>
          <a:noFill/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904943543"/>
      </p:ext>
    </p:extLst>
  </p:cSld>
  <p:clrMapOvr>
    <a:masterClrMapping/>
  </p:clrMapOvr>
  <p:transition spd="slow" advTm="1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3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4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1B5D1"/>
                                      </p:to>
                                    </p:animClr>
                                    <p:set>
                                      <p:cBhvr>
                                        <p:cTn id="4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488AE-83B7-4724-9AD0-146024D86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IQBAL CLINIC FINANCIAL OVERVIEW 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6357BAB-976E-425C-ADDE-A2810422A1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8185164"/>
              </p:ext>
            </p:extLst>
          </p:nvPr>
        </p:nvGraphicFramePr>
        <p:xfrm>
          <a:off x="1450975" y="2016125"/>
          <a:ext cx="9604375" cy="344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90841271"/>
      </p:ext>
    </p:extLst>
  </p:cSld>
  <p:clrMapOvr>
    <a:masterClrMapping/>
  </p:clrMapOvr>
  <p:transition spd="slow" advTm="1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6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9000">
              <a:schemeClr val="accent5">
                <a:lumMod val="89000"/>
              </a:schemeClr>
            </a:gs>
            <a:gs pos="43000">
              <a:schemeClr val="accent5">
                <a:lumMod val="89000"/>
              </a:schemeClr>
            </a:gs>
            <a:gs pos="79000">
              <a:schemeClr val="accent5">
                <a:lumMod val="75000"/>
              </a:schemeClr>
            </a:gs>
            <a:gs pos="6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273D3-57CB-4A9C-BB57-46F4AA0C2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975" y="719677"/>
            <a:ext cx="9603275" cy="1049235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MONTHIY EXPENSES BREKDOWN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F59BEFEA-1C54-4241-B580-9BFC16AF1F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2146446"/>
              </p:ext>
            </p:extLst>
          </p:nvPr>
        </p:nvGraphicFramePr>
        <p:xfrm>
          <a:off x="1450975" y="2016125"/>
          <a:ext cx="9604375" cy="344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04638271"/>
      </p:ext>
    </p:extLst>
  </p:cSld>
  <p:clrMapOvr>
    <a:masterClrMapping/>
  </p:clrMapOvr>
  <p:transition spd="slow" advTm="1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2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>
            <a:alphaModFix amt="81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BB0D-1717-47DF-9C67-6D93919F1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TOTAL Salary calculation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DFEC5-E634-4890-8F3A-AF494026A1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291215" cy="403774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Doctor total month income salary is 934850 and subtract in 1 staff salary 30000 ,2 staff salary 20000 ,3 salary 20000 and shop rent 50000 ,Electric bill 35000</a:t>
            </a:r>
          </a:p>
          <a:p>
            <a:pPr algn="ctr"/>
            <a:r>
              <a:rPr lang="en-US" dirty="0"/>
              <a:t>Genrater monthly patrol in 25000 and Buy medicine in 100000</a:t>
            </a:r>
          </a:p>
          <a:p>
            <a:pPr algn="ctr"/>
            <a:r>
              <a:rPr lang="en-US" dirty="0"/>
              <a:t>3 staff total salary 70000 ,Shop rent 50000 ,Electric bill 35000 ,Genrater monthly patrol in 25000 and buy medicine in 100000 and all subtraction staff salary , Shop rent , Electric bill , Genrater monthly patrol and buy medicine all subtract amount 280000</a:t>
            </a:r>
          </a:p>
          <a:p>
            <a:pPr algn="ctr"/>
            <a:r>
              <a:rPr lang="en-US" dirty="0"/>
              <a:t>Doctor total month income salary 934850 – all subtract amount 280000</a:t>
            </a:r>
          </a:p>
          <a:p>
            <a:pPr algn="ctr"/>
            <a:r>
              <a:rPr lang="en-US" dirty="0"/>
              <a:t>Doctor saving amount is 654850 …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544260"/>
      </p:ext>
    </p:extLst>
  </p:cSld>
  <p:clrMapOvr>
    <a:masterClrMapping/>
  </p:clrMapOvr>
  <p:transition spd="slow" advTm="1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3CECD-1D4E-4F43-8D2F-19626A6D8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0688" y="1046375"/>
            <a:ext cx="9603275" cy="911073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DAILY CLIND OF IQBAL CLINIC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DAEA9560-D55E-4A69-ACA3-DDB29D78D7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4621643"/>
              </p:ext>
            </p:extLst>
          </p:nvPr>
        </p:nvGraphicFramePr>
        <p:xfrm>
          <a:off x="1205878" y="1853754"/>
          <a:ext cx="9604375" cy="344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23552758"/>
      </p:ext>
    </p:extLst>
  </p:cSld>
  <p:clrMapOvr>
    <a:masterClrMapping/>
  </p:clrMapOvr>
  <p:transition spd="slow" advTm="100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8" grpId="0">
        <p:bldAsOne/>
      </p:bldGraphic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258</TotalTime>
  <Words>143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Times New Roman</vt:lpstr>
      <vt:lpstr>Gallery</vt:lpstr>
      <vt:lpstr>BANO QABIL 3.0 MON/WED 6to8</vt:lpstr>
      <vt:lpstr>IQBAL CLINIC FINANCIAL OVERVIEW </vt:lpstr>
      <vt:lpstr>MONTHIY EXPENSES BREKDOWN</vt:lpstr>
      <vt:lpstr>TOTAL Salary calculation</vt:lpstr>
      <vt:lpstr>DAILY CLIND OF IQBAL CLINIC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BANO QABIL 3.0 MON/WED 6 TO 8</dc:title>
  <dc:creator>LENOVO</dc:creator>
  <cp:lastModifiedBy>LENOVO</cp:lastModifiedBy>
  <cp:revision>29</cp:revision>
  <dcterms:created xsi:type="dcterms:W3CDTF">2024-11-08T18:05:28Z</dcterms:created>
  <dcterms:modified xsi:type="dcterms:W3CDTF">2024-11-09T14:42:27Z</dcterms:modified>
</cp:coreProperties>
</file>

<file path=docProps/thumbnail.jpeg>
</file>